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9" r:id="rId3"/>
    <p:sldId id="290" r:id="rId4"/>
    <p:sldId id="298" r:id="rId5"/>
    <p:sldId id="301" r:id="rId6"/>
    <p:sldId id="292" r:id="rId7"/>
    <p:sldId id="294" r:id="rId8"/>
    <p:sldId id="297" r:id="rId9"/>
    <p:sldId id="291" r:id="rId10"/>
    <p:sldId id="300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2023/6/13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2023/6/13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8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7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2023/6/13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2023/6/13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2023/6/13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2023/6/13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1088" y="3615655"/>
            <a:ext cx="10582712" cy="164935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计科</a:t>
            </a:r>
            <a:r>
              <a:rPr lang="en-US" altLang="zh-CN" dirty="0"/>
              <a:t>2</a:t>
            </a:r>
            <a:r>
              <a:rPr lang="zh-CN" altLang="en-US" dirty="0"/>
              <a:t>班 第十八组 组长：王海鹏</a:t>
            </a:r>
            <a:endParaRPr lang="en-US" altLang="zh-CN" dirty="0"/>
          </a:p>
          <a:p>
            <a:pPr rtl="0"/>
            <a:r>
              <a:rPr lang="zh-CN" altLang="en-US" dirty="0"/>
              <a:t>组员：杨浩 王思源 罗骏 何柏轩 肖海辉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88" y="662730"/>
            <a:ext cx="10101044" cy="2816880"/>
          </a:xfrm>
        </p:spPr>
        <p:txBody>
          <a:bodyPr rtlCol="0"/>
          <a:lstStyle/>
          <a:p>
            <a:pPr rtl="0"/>
            <a:r>
              <a:rPr lang="en-US" altLang="zh-CN" sz="7200" dirty="0"/>
              <a:t>5g</a:t>
            </a:r>
            <a:r>
              <a:rPr lang="zh-CN" altLang="en-US" sz="7200" dirty="0"/>
              <a:t>手机性能分析</a:t>
            </a:r>
            <a:endParaRPr lang="zh-cn" sz="72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669" y="135395"/>
            <a:ext cx="10892760" cy="669547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en-US" altLang="zh-CN" sz="2400" dirty="0"/>
          </a:p>
          <a:p>
            <a:pPr marL="0" indent="0" rtl="0">
              <a:buNone/>
            </a:pPr>
            <a:endParaRPr lang="en-US" altLang="ja-JP" sz="24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7" y="170419"/>
            <a:ext cx="10247162" cy="53935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基本流程图</a:t>
            </a:r>
            <a:endParaRPr lang="zh-cn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1C485D-7F52-458A-8FEF-8EB56D0F3E11}"/>
              </a:ext>
            </a:extLst>
          </p:cNvPr>
          <p:cNvSpPr/>
          <p:nvPr/>
        </p:nvSpPr>
        <p:spPr>
          <a:xfrm>
            <a:off x="531532" y="2954626"/>
            <a:ext cx="931425" cy="528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8E46C8-CFAC-4970-A56D-FB24F0AF8380}"/>
              </a:ext>
            </a:extLst>
          </p:cNvPr>
          <p:cNvSpPr txBox="1"/>
          <p:nvPr/>
        </p:nvSpPr>
        <p:spPr>
          <a:xfrm>
            <a:off x="630516" y="3017500"/>
            <a:ext cx="6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C52FE40A-A3B1-4A0A-BC81-1A15CFAF767D}"/>
              </a:ext>
            </a:extLst>
          </p:cNvPr>
          <p:cNvSpPr/>
          <p:nvPr/>
        </p:nvSpPr>
        <p:spPr>
          <a:xfrm>
            <a:off x="1669314" y="1390688"/>
            <a:ext cx="175252" cy="368978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8E54F6-37C9-4020-8EC7-57DBF1949D1D}"/>
              </a:ext>
            </a:extLst>
          </p:cNvPr>
          <p:cNvSpPr/>
          <p:nvPr/>
        </p:nvSpPr>
        <p:spPr>
          <a:xfrm>
            <a:off x="1905276" y="1274891"/>
            <a:ext cx="1060725" cy="43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C438A9-4E92-4B69-82BD-E78FA6273C78}"/>
              </a:ext>
            </a:extLst>
          </p:cNvPr>
          <p:cNvSpPr/>
          <p:nvPr/>
        </p:nvSpPr>
        <p:spPr>
          <a:xfrm>
            <a:off x="1870240" y="4770621"/>
            <a:ext cx="912667" cy="43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0CE1C7-79C6-44BC-89C6-8183DBAB7953}"/>
              </a:ext>
            </a:extLst>
          </p:cNvPr>
          <p:cNvSpPr txBox="1"/>
          <p:nvPr/>
        </p:nvSpPr>
        <p:spPr>
          <a:xfrm>
            <a:off x="1905276" y="1308339"/>
            <a:ext cx="122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进入页面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7F25B5-D635-49D2-BFF4-CA88130AAA1C}"/>
              </a:ext>
            </a:extLst>
          </p:cNvPr>
          <p:cNvSpPr txBox="1"/>
          <p:nvPr/>
        </p:nvSpPr>
        <p:spPr>
          <a:xfrm>
            <a:off x="1821912" y="4819456"/>
            <a:ext cx="1032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点击更新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D14A7536-7E2D-4F99-A005-6F05F7B066E4}"/>
              </a:ext>
            </a:extLst>
          </p:cNvPr>
          <p:cNvSpPr/>
          <p:nvPr/>
        </p:nvSpPr>
        <p:spPr>
          <a:xfrm>
            <a:off x="3091750" y="987170"/>
            <a:ext cx="336164" cy="105165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07186C47-A086-41A9-A108-C0F235E4266C}"/>
              </a:ext>
            </a:extLst>
          </p:cNvPr>
          <p:cNvSpPr/>
          <p:nvPr/>
        </p:nvSpPr>
        <p:spPr>
          <a:xfrm>
            <a:off x="2824495" y="4483271"/>
            <a:ext cx="336164" cy="105165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2884AC-38BB-4001-AFA7-4819F4D4A3D9}"/>
              </a:ext>
            </a:extLst>
          </p:cNvPr>
          <p:cNvSpPr/>
          <p:nvPr/>
        </p:nvSpPr>
        <p:spPr>
          <a:xfrm>
            <a:off x="3421763" y="719195"/>
            <a:ext cx="1193852" cy="40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6BD686-4CE0-4227-A083-3F309468CB59}"/>
              </a:ext>
            </a:extLst>
          </p:cNvPr>
          <p:cNvSpPr txBox="1"/>
          <p:nvPr/>
        </p:nvSpPr>
        <p:spPr>
          <a:xfrm>
            <a:off x="3530993" y="719195"/>
            <a:ext cx="10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D2447A-ECE0-4BFB-9DA3-1E3C039375B8}"/>
              </a:ext>
            </a:extLst>
          </p:cNvPr>
          <p:cNvSpPr/>
          <p:nvPr/>
        </p:nvSpPr>
        <p:spPr>
          <a:xfrm>
            <a:off x="3409964" y="1753209"/>
            <a:ext cx="1444248" cy="1033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020324-0D47-4183-8446-6967369B8AA5}"/>
              </a:ext>
            </a:extLst>
          </p:cNvPr>
          <p:cNvSpPr txBox="1"/>
          <p:nvPr/>
        </p:nvSpPr>
        <p:spPr>
          <a:xfrm>
            <a:off x="3451528" y="1723391"/>
            <a:ext cx="1444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数据端从数据库中查询数据并封装，应答前端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2B4256A0-8EF6-4A23-98A7-CAA698326D35}"/>
              </a:ext>
            </a:extLst>
          </p:cNvPr>
          <p:cNvSpPr/>
          <p:nvPr/>
        </p:nvSpPr>
        <p:spPr>
          <a:xfrm>
            <a:off x="4645993" y="246010"/>
            <a:ext cx="435874" cy="148231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AA91854-88BE-470E-B9B0-5232A4E758DB}"/>
              </a:ext>
            </a:extLst>
          </p:cNvPr>
          <p:cNvCxnSpPr>
            <a:cxnSpLocks/>
          </p:cNvCxnSpPr>
          <p:nvPr/>
        </p:nvCxnSpPr>
        <p:spPr>
          <a:xfrm>
            <a:off x="4854212" y="980078"/>
            <a:ext cx="314333" cy="152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B53D21C-6836-4A2B-B756-2B294BCD3493}"/>
              </a:ext>
            </a:extLst>
          </p:cNvPr>
          <p:cNvSpPr/>
          <p:nvPr/>
        </p:nvSpPr>
        <p:spPr>
          <a:xfrm>
            <a:off x="5081867" y="132252"/>
            <a:ext cx="1288960" cy="370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B1C219E-AD1A-4A2B-91ED-D23088DA2195}"/>
              </a:ext>
            </a:extLst>
          </p:cNvPr>
          <p:cNvSpPr/>
          <p:nvPr/>
        </p:nvSpPr>
        <p:spPr>
          <a:xfrm>
            <a:off x="5094987" y="849230"/>
            <a:ext cx="1315973" cy="486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B11973B-0C98-4D8A-BE96-082EF4DE0829}"/>
              </a:ext>
            </a:extLst>
          </p:cNvPr>
          <p:cNvSpPr/>
          <p:nvPr/>
        </p:nvSpPr>
        <p:spPr>
          <a:xfrm>
            <a:off x="5094987" y="1498410"/>
            <a:ext cx="1288960" cy="53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1A049CD-B3A6-4D88-81A5-2F8C0B3356E0}"/>
              </a:ext>
            </a:extLst>
          </p:cNvPr>
          <p:cNvCxnSpPr>
            <a:cxnSpLocks/>
            <a:stCxn id="37" idx="2"/>
            <a:endCxn id="31" idx="0"/>
          </p:cNvCxnSpPr>
          <p:nvPr/>
        </p:nvCxnSpPr>
        <p:spPr>
          <a:xfrm>
            <a:off x="5719965" y="503009"/>
            <a:ext cx="33009" cy="3462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78A9BDD-A943-4EDE-8775-2C02C8F810A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752974" y="1336146"/>
            <a:ext cx="0" cy="2151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AB1CC0E-2217-4AE5-9034-2F2ADB5F725D}"/>
              </a:ext>
            </a:extLst>
          </p:cNvPr>
          <p:cNvSpPr txBox="1"/>
          <p:nvPr/>
        </p:nvSpPr>
        <p:spPr>
          <a:xfrm>
            <a:off x="5069103" y="164455"/>
            <a:ext cx="1301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第一级网页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DFE8B62-7FBF-4D7A-A2A4-5B57E51B5058}"/>
              </a:ext>
            </a:extLst>
          </p:cNvPr>
          <p:cNvSpPr txBox="1"/>
          <p:nvPr/>
        </p:nvSpPr>
        <p:spPr>
          <a:xfrm>
            <a:off x="5215151" y="889289"/>
            <a:ext cx="139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第二级网页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A57CF38-0CA1-4BEE-AF25-DDC4693DF74B}"/>
              </a:ext>
            </a:extLst>
          </p:cNvPr>
          <p:cNvSpPr txBox="1"/>
          <p:nvPr/>
        </p:nvSpPr>
        <p:spPr>
          <a:xfrm>
            <a:off x="5192289" y="1574387"/>
            <a:ext cx="139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第三级网页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A22FC-67D1-4D1A-A1F1-876EE9F182D1}"/>
              </a:ext>
            </a:extLst>
          </p:cNvPr>
          <p:cNvSpPr/>
          <p:nvPr/>
        </p:nvSpPr>
        <p:spPr>
          <a:xfrm>
            <a:off x="3130901" y="4128599"/>
            <a:ext cx="1286592" cy="440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BD8376E-EF30-4515-A1BC-EB6B1F949869}"/>
              </a:ext>
            </a:extLst>
          </p:cNvPr>
          <p:cNvSpPr/>
          <p:nvPr/>
        </p:nvSpPr>
        <p:spPr>
          <a:xfrm>
            <a:off x="3119540" y="5265989"/>
            <a:ext cx="1028322" cy="440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E9808ADC-142F-4DB1-BB65-5146439706BC}"/>
              </a:ext>
            </a:extLst>
          </p:cNvPr>
          <p:cNvSpPr/>
          <p:nvPr/>
        </p:nvSpPr>
        <p:spPr>
          <a:xfrm>
            <a:off x="4045154" y="5009099"/>
            <a:ext cx="443380" cy="105165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B46D1E6-6F9C-4C32-96B3-E8101B183774}"/>
              </a:ext>
            </a:extLst>
          </p:cNvPr>
          <p:cNvSpPr txBox="1"/>
          <p:nvPr/>
        </p:nvSpPr>
        <p:spPr>
          <a:xfrm>
            <a:off x="3087931" y="4181897"/>
            <a:ext cx="144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显示更新选择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80214D1-8301-453B-BA59-657C8795A39D}"/>
              </a:ext>
            </a:extLst>
          </p:cNvPr>
          <p:cNvSpPr txBox="1"/>
          <p:nvPr/>
        </p:nvSpPr>
        <p:spPr>
          <a:xfrm>
            <a:off x="3119540" y="5336188"/>
            <a:ext cx="102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按需更新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000DD5-C694-46E2-9ABB-99BC2EC24B18}"/>
              </a:ext>
            </a:extLst>
          </p:cNvPr>
          <p:cNvSpPr txBox="1"/>
          <p:nvPr/>
        </p:nvSpPr>
        <p:spPr>
          <a:xfrm>
            <a:off x="4483859" y="5803068"/>
            <a:ext cx="1444248" cy="830997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网页端发送更新周期给数据端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5FD423A-CCF7-45CA-A49A-B71817C9CD9B}"/>
              </a:ext>
            </a:extLst>
          </p:cNvPr>
          <p:cNvSpPr txBox="1"/>
          <p:nvPr/>
        </p:nvSpPr>
        <p:spPr>
          <a:xfrm>
            <a:off x="4449515" y="4612191"/>
            <a:ext cx="1444248" cy="58477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数据端修改更新周期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B1BF415-2256-4143-A8E4-69EC809C1A0F}"/>
              </a:ext>
            </a:extLst>
          </p:cNvPr>
          <p:cNvCxnSpPr>
            <a:stCxn id="69" idx="3"/>
          </p:cNvCxnSpPr>
          <p:nvPr/>
        </p:nvCxnSpPr>
        <p:spPr>
          <a:xfrm>
            <a:off x="5893763" y="4904579"/>
            <a:ext cx="861704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FDFDF397-5E4D-4CBF-9E22-E5312A17C224}"/>
              </a:ext>
            </a:extLst>
          </p:cNvPr>
          <p:cNvCxnSpPr/>
          <p:nvPr/>
        </p:nvCxnSpPr>
        <p:spPr>
          <a:xfrm rot="16200000" flipV="1">
            <a:off x="5663043" y="4270966"/>
            <a:ext cx="1006147" cy="264017"/>
          </a:xfrm>
          <a:prstGeom prst="bentConnector3">
            <a:avLst>
              <a:gd name="adj1" fmla="val 101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8BF574D-3D28-4FAA-A620-97F861C7E9AB}"/>
              </a:ext>
            </a:extLst>
          </p:cNvPr>
          <p:cNvSpPr txBox="1"/>
          <p:nvPr/>
        </p:nvSpPr>
        <p:spPr>
          <a:xfrm>
            <a:off x="4589860" y="3690564"/>
            <a:ext cx="1444248" cy="338554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下次更新生效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B6CC079-0D91-4040-BEA1-7730EEDADE80}"/>
              </a:ext>
            </a:extLst>
          </p:cNvPr>
          <p:cNvSpPr txBox="1"/>
          <p:nvPr/>
        </p:nvSpPr>
        <p:spPr>
          <a:xfrm>
            <a:off x="6754059" y="4547399"/>
            <a:ext cx="1444248" cy="58477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数据端按更新时间更新程序</a:t>
            </a:r>
          </a:p>
        </p:txBody>
      </p:sp>
      <p:sp>
        <p:nvSpPr>
          <p:cNvPr id="79" name="左大括号 78">
            <a:extLst>
              <a:ext uri="{FF2B5EF4-FFF2-40B4-BE49-F238E27FC236}">
                <a16:creationId xmlns:a16="http://schemas.microsoft.com/office/drawing/2014/main" id="{7D288E80-5811-4AC4-80FA-998233867CB6}"/>
              </a:ext>
            </a:extLst>
          </p:cNvPr>
          <p:cNvSpPr/>
          <p:nvPr/>
        </p:nvSpPr>
        <p:spPr>
          <a:xfrm>
            <a:off x="8214709" y="3652901"/>
            <a:ext cx="392326" cy="233310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483669C-2FE6-4F66-A489-C80FC79D7663}"/>
              </a:ext>
            </a:extLst>
          </p:cNvPr>
          <p:cNvSpPr txBox="1"/>
          <p:nvPr/>
        </p:nvSpPr>
        <p:spPr>
          <a:xfrm>
            <a:off x="8595466" y="3430836"/>
            <a:ext cx="2192169" cy="58477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从京东爬取商品评论以及数据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0CD24C1-5F63-4134-A1CB-941170873BBE}"/>
              </a:ext>
            </a:extLst>
          </p:cNvPr>
          <p:cNvSpPr txBox="1"/>
          <p:nvPr/>
        </p:nvSpPr>
        <p:spPr>
          <a:xfrm>
            <a:off x="8685181" y="4660190"/>
            <a:ext cx="1444248" cy="338554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分析评论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B9B9D17-84A6-4129-B670-5C352A4D987E}"/>
              </a:ext>
            </a:extLst>
          </p:cNvPr>
          <p:cNvSpPr txBox="1"/>
          <p:nvPr/>
        </p:nvSpPr>
        <p:spPr>
          <a:xfrm>
            <a:off x="8623437" y="5649120"/>
            <a:ext cx="1444248" cy="58477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将结果更新至数据库表</a:t>
            </a: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0D657EC-BF5E-4FC8-B2D9-240C8283476C}"/>
              </a:ext>
            </a:extLst>
          </p:cNvPr>
          <p:cNvCxnSpPr>
            <a:cxnSpLocks/>
          </p:cNvCxnSpPr>
          <p:nvPr/>
        </p:nvCxnSpPr>
        <p:spPr>
          <a:xfrm>
            <a:off x="8370848" y="4829467"/>
            <a:ext cx="314333" cy="152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AB9F4B32-FC01-48A9-B584-63B0A41AE144}"/>
              </a:ext>
            </a:extLst>
          </p:cNvPr>
          <p:cNvCxnSpPr/>
          <p:nvPr/>
        </p:nvCxnSpPr>
        <p:spPr>
          <a:xfrm>
            <a:off x="9102427" y="4029118"/>
            <a:ext cx="0" cy="63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E37B895-0CD2-4F4D-9766-CF8925C5D891}"/>
              </a:ext>
            </a:extLst>
          </p:cNvPr>
          <p:cNvCxnSpPr/>
          <p:nvPr/>
        </p:nvCxnSpPr>
        <p:spPr>
          <a:xfrm>
            <a:off x="9102427" y="4998744"/>
            <a:ext cx="0" cy="65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任务概述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1728" y="1770077"/>
            <a:ext cx="4912327" cy="3798491"/>
          </a:xfrm>
        </p:spPr>
        <p:txBody>
          <a:bodyPr rtlCol="0">
            <a:normAutofit/>
          </a:bodyPr>
          <a:lstStyle/>
          <a:p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手机性能分析</a:t>
            </a:r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036" y="1066942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项目名称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67947" y="1775993"/>
            <a:ext cx="4750656" cy="37925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网页端向用户提供一个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网页形式，用户可以通过点击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模块来进行交互；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rtl="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数据端的数据库存储着从官方爬取来的数据，根据前端的指令来向前端提供相对应的性能分析数据；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rtl="0"/>
            <a:endParaRPr 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20754" y="1072858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zh-CN" sz="18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功能简述</a:t>
            </a:r>
            <a:endParaRPr lang="zh-cn" dirty="0"/>
          </a:p>
        </p:txBody>
      </p:sp>
      <p:sp>
        <p:nvSpPr>
          <p:cNvPr id="10" name="文本占位符 14">
            <a:extLst>
              <a:ext uri="{FF2B5EF4-FFF2-40B4-BE49-F238E27FC236}">
                <a16:creationId xmlns:a16="http://schemas.microsoft.com/office/drawing/2014/main" id="{19AAE80F-9CF6-49DE-9B1C-93D6EA6CF4D8}"/>
              </a:ext>
            </a:extLst>
          </p:cNvPr>
          <p:cNvSpPr txBox="1">
            <a:spLocks/>
          </p:cNvSpPr>
          <p:nvPr/>
        </p:nvSpPr>
        <p:spPr>
          <a:xfrm>
            <a:off x="650036" y="3077432"/>
            <a:ext cx="4433046" cy="7031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>
                <a:ea typeface="宋体" panose="02010600030101010101" pitchFamily="2" charset="-122"/>
                <a:cs typeface="Times New Roman" panose="02020603050405020304" pitchFamily="18" charset="0"/>
              </a:rPr>
              <a:t>任务目标</a:t>
            </a:r>
            <a:endParaRPr lang="zh-cn" dirty="0"/>
          </a:p>
        </p:txBody>
      </p:sp>
      <p:sp>
        <p:nvSpPr>
          <p:cNvPr id="11" name="内容占位符 15">
            <a:extLst>
              <a:ext uri="{FF2B5EF4-FFF2-40B4-BE49-F238E27FC236}">
                <a16:creationId xmlns:a16="http://schemas.microsoft.com/office/drawing/2014/main" id="{0EEB25E2-E9CD-48DD-BD5A-ED02B0903D7B}"/>
              </a:ext>
            </a:extLst>
          </p:cNvPr>
          <p:cNvSpPr txBox="1">
            <a:spLocks/>
          </p:cNvSpPr>
          <p:nvPr/>
        </p:nvSpPr>
        <p:spPr>
          <a:xfrm>
            <a:off x="511728" y="3662331"/>
            <a:ext cx="4912327" cy="3798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向用户展示现阶段市场上各大品牌</a:t>
            </a:r>
            <a:r>
              <a:rPr lang="en-US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手机的部分褒贬评价与性能分析。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4977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595" y="1046724"/>
            <a:ext cx="10532281" cy="546984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800" dirty="0">
                <a:solidFill>
                  <a:schemeClr val="accent1"/>
                </a:solidFill>
              </a:rPr>
              <a:t>网页端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rtl="0"/>
            <a:r>
              <a:rPr lang="zh-CN" altLang="en-US" sz="2400" dirty="0"/>
              <a:t>第一级网页：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提供所有需要分析的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手机的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品牌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标签，用户通过点击进入不同的手机品牌进入不同的第二级网页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/>
          </a:p>
          <a:p>
            <a:pPr rtl="0"/>
            <a:r>
              <a:rPr lang="zh-CN" altLang="en-US" sz="2400" dirty="0"/>
              <a:t>第二级网页：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提供本品牌手机畅销的全部型号的手机图片和其简要介绍，用户通过点击进入该款手机的第三级网页</a:t>
            </a:r>
            <a:r>
              <a:rPr lang="zh-CN" altLang="en-US" sz="1800" dirty="0"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还提供更新按钮，用户按需更新获取手机的最新评价；</a:t>
            </a:r>
            <a:endParaRPr lang="en-US" altLang="zh-CN" sz="2400" dirty="0"/>
          </a:p>
          <a:p>
            <a:pPr rtl="0"/>
            <a:r>
              <a:rPr lang="zh-CN" altLang="en-US" sz="2400" dirty="0"/>
              <a:t>第三级网页：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作为某款独立的手机展示网页存在，展示此款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手机的详细分析，包括简要介绍、不同评价和性能分析图等</a:t>
            </a:r>
            <a:r>
              <a:rPr lang="zh-CN" altLang="en-US" sz="1800" dirty="0">
                <a:ea typeface="宋体" panose="02010600030101010101" pitchFamily="2" charset="-122"/>
                <a:cs typeface="Times New Roman" panose="02020603050405020304" pitchFamily="18" charset="0"/>
              </a:rPr>
              <a:t>；还提供详情页面的链接，用户可以点击查看详细的分析数据；</a:t>
            </a:r>
            <a:endParaRPr lang="en-US" altLang="ja-JP" sz="24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总体设计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CC0E1CC-C02B-3470-4903-1FB6D8E3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303" y="1127995"/>
            <a:ext cx="2355394" cy="4652087"/>
          </a:xfrm>
          <a:prstGeom prst="rect">
            <a:avLst/>
          </a:prstGeom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595" y="1127995"/>
            <a:ext cx="8364529" cy="546984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后端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rtl="0"/>
            <a:r>
              <a:rPr lang="zh-CN" altLang="en-US" sz="2000" dirty="0"/>
              <a:t>框架：</a:t>
            </a:r>
            <a:r>
              <a:rPr lang="en-US" altLang="zh-CN" sz="2000" dirty="0" err="1"/>
              <a:t>Spring</a:t>
            </a:r>
            <a:r>
              <a:rPr lang="en-US" altLang="zh-CN" sz="2000" b="1" dirty="0" err="1"/>
              <a:t>Boot+Mybatis+MySQL</a:t>
            </a:r>
            <a:endParaRPr lang="en-US" altLang="zh-CN" sz="2000" dirty="0"/>
          </a:p>
          <a:p>
            <a:pPr rtl="0"/>
            <a:r>
              <a:rPr lang="zh-CN" altLang="en-US" sz="2000" dirty="0"/>
              <a:t>总体架构：</a:t>
            </a:r>
            <a:r>
              <a:rPr lang="en-US" altLang="zh-CN" sz="2000" dirty="0"/>
              <a:t>MVC</a:t>
            </a:r>
            <a:r>
              <a:rPr lang="zh-CN" altLang="en-US" sz="2000" dirty="0"/>
              <a:t>架构</a:t>
            </a:r>
            <a:endParaRPr lang="en-US" altLang="zh-CN" sz="2000" dirty="0"/>
          </a:p>
          <a:p>
            <a:pPr rtl="0"/>
            <a:r>
              <a:rPr lang="zh-CN" altLang="en-US" sz="2000" dirty="0"/>
              <a:t>定时任务：</a:t>
            </a:r>
            <a:r>
              <a:rPr lang="en-US" altLang="zh-CN" sz="2000" dirty="0" err="1"/>
              <a:t>SchedulingTask</a:t>
            </a:r>
            <a:r>
              <a:rPr lang="zh-CN" altLang="en-US" sz="2000" dirty="0"/>
              <a:t>实现在子线程种定时更新。</a:t>
            </a:r>
            <a:endParaRPr lang="en-US" altLang="zh-CN" sz="2000" dirty="0"/>
          </a:p>
          <a:p>
            <a:pPr rtl="0"/>
            <a:r>
              <a:rPr lang="zh-CN" altLang="en-US" sz="2000" dirty="0"/>
              <a:t>其他：异常处理，应答封装</a:t>
            </a:r>
            <a:endParaRPr lang="en-US" altLang="zh-CN" sz="32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总体设计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4130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750C6-6A8F-7B5D-2C74-7D9BB20F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32A20-10CB-98BC-FA0F-16C852F734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136" y="1181100"/>
            <a:ext cx="10531474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数据分析</a:t>
            </a:r>
          </a:p>
        </p:txBody>
      </p:sp>
    </p:spTree>
    <p:extLst>
      <p:ext uri="{BB962C8B-B14F-4D97-AF65-F5344CB8AC3E}">
        <p14:creationId xmlns:p14="http://schemas.microsoft.com/office/powerpoint/2010/main" val="334864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第一级网页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提供所有需要分析的</a:t>
            </a:r>
            <a:r>
              <a:rPr lang="en-US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手机的</a:t>
            </a:r>
            <a:r>
              <a:rPr lang="zh-CN" altLang="en-US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品牌</a:t>
            </a:r>
            <a:r>
              <a:rPr lang="zh-CN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标签，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例如华为、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OPPO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，苹果等；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用户通过点击进入不同的手机品牌</a:t>
            </a:r>
            <a:r>
              <a:rPr lang="zh-CN" altLang="en-US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标签</a:t>
            </a:r>
            <a:r>
              <a:rPr lang="zh-CN" alt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进入不同的第二级网页；</a:t>
            </a:r>
            <a:endParaRPr lang="en-US" alt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此网页只是个简单的手机品牌展示网页。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前端详细设计</a:t>
            </a:r>
            <a:endParaRPr lang="zh-cn" dirty="0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933B0758-ABD6-422D-A9C2-D989C16806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3" r="1343"/>
          <a:stretch>
            <a:fillRect/>
          </a:stretch>
        </p:blipFill>
        <p:spPr>
          <a:xfrm>
            <a:off x="5695819" y="1493240"/>
            <a:ext cx="6361962" cy="3238152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8F542C0-4B84-4507-9044-BF34A2F7AA9F}"/>
              </a:ext>
            </a:extLst>
          </p:cNvPr>
          <p:cNvSpPr/>
          <p:nvPr/>
        </p:nvSpPr>
        <p:spPr>
          <a:xfrm>
            <a:off x="7038363" y="2785145"/>
            <a:ext cx="914400" cy="9311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D5A31D-BC44-4072-8127-AB584630CF2E}"/>
              </a:ext>
            </a:extLst>
          </p:cNvPr>
          <p:cNvCxnSpPr/>
          <p:nvPr/>
        </p:nvCxnSpPr>
        <p:spPr>
          <a:xfrm flipV="1">
            <a:off x="7952763" y="2298583"/>
            <a:ext cx="604008" cy="48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F4369F7-3BF2-4A51-B0CD-47E3DC8A3176}"/>
              </a:ext>
            </a:extLst>
          </p:cNvPr>
          <p:cNvSpPr txBox="1"/>
          <p:nvPr/>
        </p:nvSpPr>
        <p:spPr>
          <a:xfrm>
            <a:off x="8556771" y="1975417"/>
            <a:ext cx="213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点击即可进入该品牌所有手机的页面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8637DB-1D12-405A-A071-A0E33C39C64B}"/>
              </a:ext>
            </a:extLst>
          </p:cNvPr>
          <p:cNvSpPr/>
          <p:nvPr/>
        </p:nvSpPr>
        <p:spPr>
          <a:xfrm>
            <a:off x="6702804" y="2498637"/>
            <a:ext cx="4412609" cy="2157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04FEAE-BC51-47B7-8425-1C47524B0395}"/>
              </a:ext>
            </a:extLst>
          </p:cNvPr>
          <p:cNvCxnSpPr>
            <a:cxnSpLocks/>
          </p:cNvCxnSpPr>
          <p:nvPr/>
        </p:nvCxnSpPr>
        <p:spPr>
          <a:xfrm flipH="1">
            <a:off x="6702804" y="4655890"/>
            <a:ext cx="411060" cy="96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272B4F1-310D-449F-B891-2BBD0C168A66}"/>
              </a:ext>
            </a:extLst>
          </p:cNvPr>
          <p:cNvSpPr txBox="1"/>
          <p:nvPr/>
        </p:nvSpPr>
        <p:spPr>
          <a:xfrm>
            <a:off x="5905849" y="5616963"/>
            <a:ext cx="265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供分析的所有手机品牌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73" y="1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6795879" y="0"/>
            <a:ext cx="5426449" cy="68216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7636491" y="-351178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14234" y="341718"/>
            <a:ext cx="5190808" cy="647996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第二级网页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分为三模块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目录模块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第一级网页的目录展示；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更新模块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点击可以按需获取所有手机最新的评价；</a:t>
            </a:r>
            <a:endParaRPr lang="en-US" altLang="zh-CN"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品牌手机展示模块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提供本品牌手机畅销的全部型号的手机图片和其简要介绍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用户通过点击进入该款手机的第三级网页；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dirty="0"/>
          </a:p>
          <a:p>
            <a:pPr marL="0" indent="0" rtl="0">
              <a:buNone/>
            </a:pPr>
            <a:endParaRPr lang="en-US" altLang="zh-CN" sz="2000" dirty="0"/>
          </a:p>
          <a:p>
            <a:pPr marL="0" indent="0" rtl="0">
              <a:buNone/>
            </a:pP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7" y="63187"/>
            <a:ext cx="5868789" cy="499561"/>
          </a:xfrm>
        </p:spPr>
        <p:txBody>
          <a:bodyPr rtlCol="0"/>
          <a:lstStyle/>
          <a:p>
            <a:pPr rtl="0"/>
            <a:r>
              <a:rPr lang="zh-CN" altLang="en-US" sz="3200" dirty="0"/>
              <a:t>前端详细设计</a:t>
            </a:r>
            <a:endParaRPr 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4A43A-176E-4A86-9096-979DD8679CFF}"/>
              </a:ext>
            </a:extLst>
          </p:cNvPr>
          <p:cNvSpPr txBox="1"/>
          <p:nvPr/>
        </p:nvSpPr>
        <p:spPr>
          <a:xfrm>
            <a:off x="1149292" y="58374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第一级网页的目录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243462-1B86-452F-AB91-06D837B42DF9}"/>
              </a:ext>
            </a:extLst>
          </p:cNvPr>
          <p:cNvSpPr txBox="1"/>
          <p:nvPr/>
        </p:nvSpPr>
        <p:spPr>
          <a:xfrm>
            <a:off x="304514" y="5380271"/>
            <a:ext cx="1457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用户点击品牌的具体手机型号和简介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9F218D-9AE1-4140-867A-FD4DF1FAE136}"/>
              </a:ext>
            </a:extLst>
          </p:cNvPr>
          <p:cNvSpPr txBox="1"/>
          <p:nvPr/>
        </p:nvSpPr>
        <p:spPr>
          <a:xfrm>
            <a:off x="4465265" y="5235642"/>
            <a:ext cx="200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拖动可以查看更多手机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B5F4837-F0A7-4347-A945-7850BFD7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2" y="1408698"/>
            <a:ext cx="6668287" cy="334785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4794A5F-861D-4205-9200-033BB3E435B5}"/>
              </a:ext>
            </a:extLst>
          </p:cNvPr>
          <p:cNvSpPr/>
          <p:nvPr/>
        </p:nvSpPr>
        <p:spPr>
          <a:xfrm>
            <a:off x="522514" y="2891246"/>
            <a:ext cx="5399315" cy="1749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31680E8-9A84-4750-92B9-5DF93A4839C5}"/>
              </a:ext>
            </a:extLst>
          </p:cNvPr>
          <p:cNvCxnSpPr/>
          <p:nvPr/>
        </p:nvCxnSpPr>
        <p:spPr>
          <a:xfrm flipH="1">
            <a:off x="687977" y="4641205"/>
            <a:ext cx="348343" cy="8080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AEF9558-3285-4505-8525-3CD228065DFA}"/>
              </a:ext>
            </a:extLst>
          </p:cNvPr>
          <p:cNvSpPr/>
          <p:nvPr/>
        </p:nvSpPr>
        <p:spPr>
          <a:xfrm>
            <a:off x="6035040" y="2800250"/>
            <a:ext cx="232821" cy="1840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12642FC-3047-437C-B544-9990745C2ED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826483" y="4641206"/>
            <a:ext cx="324968" cy="671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10DEE7E-85BB-4028-B115-6C5C6EFB93E2}"/>
              </a:ext>
            </a:extLst>
          </p:cNvPr>
          <p:cNvSpPr/>
          <p:nvPr/>
        </p:nvSpPr>
        <p:spPr>
          <a:xfrm>
            <a:off x="687977" y="1733006"/>
            <a:ext cx="4484914" cy="908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C9C819-8207-4D38-BEB0-828648281FEB}"/>
              </a:ext>
            </a:extLst>
          </p:cNvPr>
          <p:cNvCxnSpPr>
            <a:endCxn id="7" idx="2"/>
          </p:cNvCxnSpPr>
          <p:nvPr/>
        </p:nvCxnSpPr>
        <p:spPr>
          <a:xfrm flipV="1">
            <a:off x="1761688" y="922300"/>
            <a:ext cx="302004" cy="774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F1B6AC6-4046-44A1-BBEE-539F9A42DDD2}"/>
              </a:ext>
            </a:extLst>
          </p:cNvPr>
          <p:cNvSpPr/>
          <p:nvPr/>
        </p:nvSpPr>
        <p:spPr>
          <a:xfrm>
            <a:off x="5196706" y="1537483"/>
            <a:ext cx="1071155" cy="1095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CF38EE5-6A59-4AF5-B127-90418FA90ED2}"/>
              </a:ext>
            </a:extLst>
          </p:cNvPr>
          <p:cNvSpPr txBox="1"/>
          <p:nvPr/>
        </p:nvSpPr>
        <p:spPr>
          <a:xfrm>
            <a:off x="4240577" y="737634"/>
            <a:ext cx="231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选择更新周期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67D8F8F-F566-4BC1-B6AA-BD4BD110B0A4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5329646" y="1114745"/>
            <a:ext cx="402638" cy="4227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54341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0" y="0"/>
            <a:ext cx="5691597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830694" y="-455355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387427"/>
            <a:ext cx="5691598" cy="628384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第三级网页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作为某款独立的手机展示网页存在，展示此款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手机的详细分析，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分为</a:t>
            </a:r>
            <a:r>
              <a:rPr lang="zh-CN" altLang="zh-CN" sz="1800" b="1" u="sng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数据分析模块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u="sng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评论展示模块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u="sng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信息展示模块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indent="0">
              <a:buNone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用户点击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链接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按钮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查看详细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  <a:endParaRPr lang="en-US" altLang="ja-JP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数据分析模块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US" altLang="zh-CN" sz="18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展示该手机的数据分析图和分析文字；</a:t>
            </a:r>
            <a:endParaRPr lang="en-US" altLang="zh-CN" sz="18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评论展示模块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US" altLang="zh-CN" sz="18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kern="1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展示关于该手机的褒贬评价；</a:t>
            </a:r>
            <a:endParaRPr lang="en-US" altLang="zh-CN" sz="1800" kern="100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信息展示模块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展示该手机的基本信息；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rtl="0">
              <a:buNone/>
            </a:pPr>
            <a:endParaRPr lang="en-US" altLang="zh-CN" sz="2000" dirty="0"/>
          </a:p>
          <a:p>
            <a:pPr marL="0" indent="0" rtl="0">
              <a:buNone/>
            </a:pP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44503" cy="583800"/>
          </a:xfrm>
        </p:spPr>
        <p:txBody>
          <a:bodyPr rtlCol="0"/>
          <a:lstStyle/>
          <a:p>
            <a:pPr rtl="0"/>
            <a:r>
              <a:rPr lang="zh-CN" altLang="en-US" dirty="0"/>
              <a:t>前端详细设计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790F4-2666-4507-9EE2-33A1C4C3A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901" y="387427"/>
            <a:ext cx="6403720" cy="31718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F635EF-AC86-4708-91E7-9FF79E214A2E}"/>
              </a:ext>
            </a:extLst>
          </p:cNvPr>
          <p:cNvSpPr/>
          <p:nvPr/>
        </p:nvSpPr>
        <p:spPr>
          <a:xfrm>
            <a:off x="5793751" y="958660"/>
            <a:ext cx="2905632" cy="2590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8E4C087-CCB9-49D9-8497-DBB282666153}"/>
              </a:ext>
            </a:extLst>
          </p:cNvPr>
          <p:cNvCxnSpPr>
            <a:cxnSpLocks/>
          </p:cNvCxnSpPr>
          <p:nvPr/>
        </p:nvCxnSpPr>
        <p:spPr>
          <a:xfrm flipH="1">
            <a:off x="6720840" y="3519399"/>
            <a:ext cx="496366" cy="296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066F7EC-18F5-4DC1-A9B5-2A8E2F1B9B18}"/>
              </a:ext>
            </a:extLst>
          </p:cNvPr>
          <p:cNvSpPr txBox="1"/>
          <p:nvPr/>
        </p:nvSpPr>
        <p:spPr>
          <a:xfrm>
            <a:off x="6118639" y="3749497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分析展示模块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569B0F-53AE-4756-8C49-D2AD34871994}"/>
              </a:ext>
            </a:extLst>
          </p:cNvPr>
          <p:cNvSpPr/>
          <p:nvPr/>
        </p:nvSpPr>
        <p:spPr>
          <a:xfrm>
            <a:off x="8935761" y="511235"/>
            <a:ext cx="3078760" cy="2663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024FE14-1130-4333-816E-9B08671DC0F9}"/>
              </a:ext>
            </a:extLst>
          </p:cNvPr>
          <p:cNvCxnSpPr>
            <a:cxnSpLocks/>
          </p:cNvCxnSpPr>
          <p:nvPr/>
        </p:nvCxnSpPr>
        <p:spPr>
          <a:xfrm flipH="1" flipV="1">
            <a:off x="9530276" y="159299"/>
            <a:ext cx="735719" cy="306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6010258-4ED8-4F38-9286-FBDF99FFC9CC}"/>
              </a:ext>
            </a:extLst>
          </p:cNvPr>
          <p:cNvSpPr txBox="1"/>
          <p:nvPr/>
        </p:nvSpPr>
        <p:spPr>
          <a:xfrm>
            <a:off x="8827701" y="-136652"/>
            <a:ext cx="161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分析展示模块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DD2414-ABD4-42F0-AC58-769FAE721B20}"/>
              </a:ext>
            </a:extLst>
          </p:cNvPr>
          <p:cNvSpPr/>
          <p:nvPr/>
        </p:nvSpPr>
        <p:spPr>
          <a:xfrm>
            <a:off x="5860863" y="547439"/>
            <a:ext cx="2838520" cy="40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4C7AFF6-1017-443D-A9A5-DC15BD8C2860}"/>
              </a:ext>
            </a:extLst>
          </p:cNvPr>
          <p:cNvCxnSpPr>
            <a:cxnSpLocks/>
          </p:cNvCxnSpPr>
          <p:nvPr/>
        </p:nvCxnSpPr>
        <p:spPr>
          <a:xfrm flipV="1">
            <a:off x="6496478" y="122702"/>
            <a:ext cx="585583" cy="376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54E9613-E7AD-439E-BD86-C88A53DE23ED}"/>
              </a:ext>
            </a:extLst>
          </p:cNvPr>
          <p:cNvSpPr txBox="1"/>
          <p:nvPr/>
        </p:nvSpPr>
        <p:spPr>
          <a:xfrm>
            <a:off x="6286391" y="-184666"/>
            <a:ext cx="1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信息展示模块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091BCA-D304-49C1-8421-FDD34752E6DF}"/>
              </a:ext>
            </a:extLst>
          </p:cNvPr>
          <p:cNvSpPr/>
          <p:nvPr/>
        </p:nvSpPr>
        <p:spPr>
          <a:xfrm>
            <a:off x="9095027" y="3200451"/>
            <a:ext cx="419450" cy="278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D3B3242-82A2-4039-B996-913246D7B33E}"/>
              </a:ext>
            </a:extLst>
          </p:cNvPr>
          <p:cNvCxnSpPr>
            <a:cxnSpLocks/>
          </p:cNvCxnSpPr>
          <p:nvPr/>
        </p:nvCxnSpPr>
        <p:spPr>
          <a:xfrm flipH="1">
            <a:off x="9126425" y="3479006"/>
            <a:ext cx="98459" cy="6160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F3447CE6-9341-4EA7-B4A8-0138834A0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205" y="4095011"/>
            <a:ext cx="5314759" cy="26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后端详细设计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Lorem ipsum dolor sit amet, consectetuer adipiscing elit. </a:t>
            </a:r>
          </a:p>
          <a:p>
            <a:pPr rtl="0"/>
            <a:r>
              <a:rPr lang="zh-cn" dirty="0"/>
              <a:t>Maecenas porttitor congue massa. </a:t>
            </a:r>
          </a:p>
          <a:p>
            <a:pPr rtl="0"/>
            <a:r>
              <a:rPr lang="zh-cn" dirty="0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dirty="0"/>
              <a:t>副标题 A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dirty="0"/>
              <a:t>副标题 B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{494B2434-C2C0-4734-B3AB-6640D89BFDB0}tf78318446_win32</Template>
  <TotalTime>573</TotalTime>
  <Words>690</Words>
  <Application>Microsoft Office PowerPoint</Application>
  <PresentationFormat>宽屏</PresentationFormat>
  <Paragraphs>104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Meiryo UI</vt:lpstr>
      <vt:lpstr>Microsoft YaHei UI</vt:lpstr>
      <vt:lpstr>等线</vt:lpstr>
      <vt:lpstr>宋体</vt:lpstr>
      <vt:lpstr>宋体</vt:lpstr>
      <vt:lpstr>Arial</vt:lpstr>
      <vt:lpstr>Calibri</vt:lpstr>
      <vt:lpstr>Bold Tech</vt:lpstr>
      <vt:lpstr>5g手机性能分析</vt:lpstr>
      <vt:lpstr>任务概述</vt:lpstr>
      <vt:lpstr>总体设计</vt:lpstr>
      <vt:lpstr>总体设计</vt:lpstr>
      <vt:lpstr>总体设计</vt:lpstr>
      <vt:lpstr>前端详细设计</vt:lpstr>
      <vt:lpstr>前端详细设计</vt:lpstr>
      <vt:lpstr>前端详细设计</vt:lpstr>
      <vt:lpstr>后端详细设计</vt:lpstr>
      <vt:lpstr>基本流程图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5g手机性能分析</dc:title>
  <dc:creator>luo jun</dc:creator>
  <cp:lastModifiedBy>haipeng wang</cp:lastModifiedBy>
  <cp:revision>67</cp:revision>
  <dcterms:created xsi:type="dcterms:W3CDTF">2023-06-12T08:26:59Z</dcterms:created>
  <dcterms:modified xsi:type="dcterms:W3CDTF">2023-06-13T02:36:28Z</dcterms:modified>
</cp:coreProperties>
</file>